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797675" cy="9928225"/>
  <p:defaultTextStyle>
    <a:defPPr>
      <a:defRPr lang="bg-BG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6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36" y="36"/>
      </p:cViewPr>
      <p:guideLst>
        <p:guide orient="horz" pos="3024"/>
        <p:guide pos="6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D070-36F1-4A8B-A0A8-24F1E424AB8D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FF4A-8EE7-48E4-9156-2467BA27D94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542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93F9C-8160-4F9F-BA5B-A75F7CDB653F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B8157-8A6F-4093-835B-C7BFC6CE795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719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B8157-8A6F-4093-835B-C7BFC6CE795E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522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6241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04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91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179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740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401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5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272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706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89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40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BD65-B607-4C4A-A264-869B4C92AC9A}" type="datetimeFigureOut">
              <a:rPr lang="bg-BG" smtClean="0"/>
              <a:t>06.08.2020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953F-4535-4B81-B90F-02BE71583B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967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144" y="3648472"/>
            <a:ext cx="11809311" cy="5076972"/>
          </a:xfrm>
        </p:spPr>
        <p:txBody>
          <a:bodyPr>
            <a:noAutofit/>
          </a:bodyPr>
          <a:lstStyle/>
          <a:p>
            <a:r>
              <a:rPr lang="bg-BG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Проект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bg-BG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300" dirty="0" smtClean="0">
                <a:latin typeface="Arial" panose="020B0604020202020204" pitchFamily="34" charset="0"/>
              </a:rPr>
              <a:t>Договор №</a:t>
            </a:r>
            <a:r>
              <a:rPr lang="en-US" sz="2300" dirty="0" smtClean="0">
                <a:latin typeface="Arial" panose="020B0604020202020204" pitchFamily="34" charset="0"/>
              </a:rPr>
              <a:t>BG16RFOP002-2.073-</a:t>
            </a:r>
            <a:r>
              <a:rPr lang="bg-BG" sz="2300" dirty="0" smtClean="0">
                <a:latin typeface="Arial" panose="020B0604020202020204" pitchFamily="34" charset="0"/>
              </a:rPr>
              <a:t>4386</a:t>
            </a:r>
            <a:r>
              <a:rPr lang="en-US" sz="2300" dirty="0" smtClean="0">
                <a:latin typeface="Arial" panose="020B0604020202020204" pitchFamily="34" charset="0"/>
              </a:rPr>
              <a:t>-C01</a:t>
            </a:r>
            <a:r>
              <a:rPr lang="bg-BG" sz="2300" dirty="0" smtClean="0">
                <a:latin typeface="Arial" panose="020B0604020202020204" pitchFamily="34" charset="0"/>
              </a:rPr>
              <a:t> </a:t>
            </a:r>
            <a:r>
              <a:rPr lang="bg-BG" sz="2300" dirty="0" smtClean="0">
                <a:latin typeface="Arial" panose="020B0604020202020204" pitchFamily="34" charset="0"/>
              </a:rPr>
              <a:t>за</a:t>
            </a:r>
            <a:r>
              <a:rPr lang="bg-BG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300" dirty="0" smtClean="0">
                <a:latin typeface="Arial" panose="020B0604020202020204" pitchFamily="34" charset="0"/>
              </a:rPr>
              <a:t>предоставяне </a:t>
            </a:r>
            <a:r>
              <a:rPr lang="bg-BG" sz="2300" dirty="0">
                <a:latin typeface="Arial" panose="020B0604020202020204" pitchFamily="34" charset="0"/>
              </a:rPr>
              <a:t>на безвъзмездна финансова помощ по процедура  BG16RFOP002-</a:t>
            </a:r>
            <a:r>
              <a:rPr lang="ru-RU" sz="2300" dirty="0">
                <a:latin typeface="Arial" panose="020B0604020202020204" pitchFamily="34" charset="0"/>
              </a:rPr>
              <a:t>2</a:t>
            </a:r>
            <a:r>
              <a:rPr lang="bg-BG" sz="2300" dirty="0">
                <a:latin typeface="Arial" panose="020B0604020202020204" pitchFamily="34" charset="0"/>
              </a:rPr>
              <a:t>.0</a:t>
            </a:r>
            <a:r>
              <a:rPr lang="ru-RU" sz="2300" dirty="0">
                <a:latin typeface="Arial" panose="020B0604020202020204" pitchFamily="34" charset="0"/>
              </a:rPr>
              <a:t>73 </a:t>
            </a:r>
            <a:r>
              <a:rPr lang="bg-BG" sz="2300" dirty="0">
                <a:latin typeface="Arial" panose="020B0604020202020204" pitchFamily="34" charset="0"/>
              </a:rPr>
              <a:t>„Подкрепа на микро и малки предприятия за преодоляване на икономическите последствия от пандемията COVID-19“ чрез Оперативна програма „Иновации и конкурентоспособност“ </a:t>
            </a:r>
            <a:r>
              <a:rPr lang="bg-BG" sz="2300" dirty="0" smtClean="0">
                <a:latin typeface="Arial" panose="020B0604020202020204" pitchFamily="34" charset="0"/>
              </a:rPr>
              <a:t>2014-2020</a:t>
            </a:r>
            <a:r>
              <a:rPr lang="bg-BG" sz="600" dirty="0" smtClean="0">
                <a:latin typeface="Arial" panose="020B0604020202020204" pitchFamily="34" charset="0"/>
              </a:rPr>
              <a:t/>
            </a:r>
            <a:br>
              <a:rPr lang="bg-BG" sz="600" dirty="0" smtClean="0">
                <a:latin typeface="Arial" panose="020B0604020202020204" pitchFamily="34" charset="0"/>
              </a:rPr>
            </a:br>
            <a:r>
              <a:rPr lang="bg-BG" sz="2300" dirty="0">
                <a:latin typeface="Arial" panose="020B0604020202020204" pitchFamily="34" charset="0"/>
              </a:rPr>
              <a:t/>
            </a:r>
            <a:br>
              <a:rPr lang="bg-BG" sz="2300" dirty="0">
                <a:latin typeface="Arial" panose="020B0604020202020204" pitchFamily="34" charset="0"/>
              </a:rPr>
            </a:br>
            <a:r>
              <a:rPr lang="bg-BG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300" b="1" dirty="0" err="1" smtClean="0">
                <a:latin typeface="Arial" pitchFamily="34" charset="0"/>
                <a:cs typeface="Arial" pitchFamily="34" charset="0"/>
              </a:rPr>
              <a:t>лавна</a:t>
            </a:r>
            <a:r>
              <a:rPr lang="en-US" sz="2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300" b="1" dirty="0">
                <a:latin typeface="Arial" pitchFamily="34" charset="0"/>
                <a:cs typeface="Arial" pitchFamily="34" charset="0"/>
              </a:rPr>
              <a:t>ц</a:t>
            </a:r>
            <a:r>
              <a:rPr lang="ru-RU" sz="2300" b="1" dirty="0">
                <a:latin typeface="Arial" pitchFamily="34" charset="0"/>
                <a:cs typeface="Arial" pitchFamily="34" charset="0"/>
              </a:rPr>
              <a:t>ел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300" dirty="0" err="1">
                <a:latin typeface="Arial" panose="020B0604020202020204" pitchFamily="34" charset="0"/>
              </a:rPr>
              <a:t>Осигуряване</a:t>
            </a:r>
            <a:r>
              <a:rPr lang="ru-RU" sz="2300" dirty="0">
                <a:latin typeface="Arial" panose="020B0604020202020204" pitchFamily="34" charset="0"/>
              </a:rPr>
              <a:t> на оперативен капитал за </a:t>
            </a:r>
            <a:r>
              <a:rPr lang="ru-RU" sz="2300" dirty="0" err="1">
                <a:latin typeface="Arial" panose="020B0604020202020204" pitchFamily="34" charset="0"/>
              </a:rPr>
              <a:t>българските</a:t>
            </a:r>
            <a:r>
              <a:rPr lang="ru-RU" sz="2300" dirty="0">
                <a:latin typeface="Arial" panose="020B0604020202020204" pitchFamily="34" charset="0"/>
              </a:rPr>
              <a:t> микро и малки предприятия за </a:t>
            </a:r>
            <a:r>
              <a:rPr lang="ru-RU" sz="2300" dirty="0" err="1">
                <a:latin typeface="Arial" panose="020B0604020202020204" pitchFamily="34" charset="0"/>
              </a:rPr>
              <a:t>справяне</a:t>
            </a:r>
            <a:r>
              <a:rPr lang="ru-RU" sz="2300" dirty="0">
                <a:latin typeface="Arial" panose="020B0604020202020204" pitchFamily="34" charset="0"/>
              </a:rPr>
              <a:t> с </a:t>
            </a:r>
            <a:r>
              <a:rPr lang="ru-RU" sz="2300" dirty="0" err="1">
                <a:latin typeface="Arial" panose="020B0604020202020204" pitchFamily="34" charset="0"/>
              </a:rPr>
              <a:t>последиците</a:t>
            </a:r>
            <a:r>
              <a:rPr lang="ru-RU" sz="2300" dirty="0">
                <a:latin typeface="Arial" panose="020B0604020202020204" pitchFamily="34" charset="0"/>
              </a:rPr>
              <a:t> от </a:t>
            </a:r>
            <a:r>
              <a:rPr lang="ru-RU" sz="2300" dirty="0" err="1">
                <a:latin typeface="Arial" panose="020B0604020202020204" pitchFamily="34" charset="0"/>
              </a:rPr>
              <a:t>пандемията</a:t>
            </a:r>
            <a:r>
              <a:rPr lang="ru-RU" sz="2300" dirty="0">
                <a:latin typeface="Arial" panose="020B0604020202020204" pitchFamily="34" charset="0"/>
              </a:rPr>
              <a:t> COVID-19. </a:t>
            </a:r>
            <a:r>
              <a:rPr lang="ru-RU" sz="2300" dirty="0" err="1">
                <a:latin typeface="Arial" panose="020B0604020202020204" pitchFamily="34" charset="0"/>
              </a:rPr>
              <a:t>Постигане</a:t>
            </a:r>
            <a:r>
              <a:rPr lang="ru-RU" sz="2300" dirty="0">
                <a:latin typeface="Arial" panose="020B0604020202020204" pitchFamily="34" charset="0"/>
              </a:rPr>
              <a:t> на положителен </a:t>
            </a:r>
            <a:r>
              <a:rPr lang="ru-RU" sz="2300" dirty="0" err="1">
                <a:latin typeface="Arial" panose="020B0604020202020204" pitchFamily="34" charset="0"/>
              </a:rPr>
              <a:t>ефект</a:t>
            </a:r>
            <a:r>
              <a:rPr lang="ru-RU" sz="2300" dirty="0">
                <a:latin typeface="Arial" panose="020B0604020202020204" pitchFamily="34" charset="0"/>
              </a:rPr>
              <a:t> за </a:t>
            </a:r>
            <a:r>
              <a:rPr lang="ru-RU" sz="2300" dirty="0" err="1">
                <a:latin typeface="Arial" panose="020B0604020202020204" pitchFamily="34" charset="0"/>
              </a:rPr>
              <a:t>преодоляване</a:t>
            </a:r>
            <a:r>
              <a:rPr lang="ru-RU" sz="2300" dirty="0">
                <a:latin typeface="Arial" panose="020B0604020202020204" pitchFamily="34" charset="0"/>
              </a:rPr>
              <a:t> на </a:t>
            </a:r>
            <a:r>
              <a:rPr lang="ru-RU" sz="2300" dirty="0" err="1">
                <a:latin typeface="Arial" panose="020B0604020202020204" pitchFamily="34" charset="0"/>
              </a:rPr>
              <a:t>икономическите</a:t>
            </a:r>
            <a:r>
              <a:rPr lang="ru-RU" sz="2300" dirty="0">
                <a:latin typeface="Arial" panose="020B0604020202020204" pitchFamily="34" charset="0"/>
              </a:rPr>
              <a:t> последствия от </a:t>
            </a:r>
            <a:r>
              <a:rPr lang="ru-RU" sz="2300" dirty="0" err="1">
                <a:latin typeface="Arial" panose="020B0604020202020204" pitchFamily="34" charset="0"/>
              </a:rPr>
              <a:t>пандемията</a:t>
            </a:r>
            <a:r>
              <a:rPr lang="ru-RU" sz="2300" dirty="0">
                <a:latin typeface="Arial" panose="020B0604020202020204" pitchFamily="34" charset="0"/>
              </a:rPr>
              <a:t> COVID-19 и </a:t>
            </a:r>
            <a:r>
              <a:rPr lang="ru-RU" sz="2300" dirty="0" err="1">
                <a:latin typeface="Arial" panose="020B0604020202020204" pitchFamily="34" charset="0"/>
              </a:rPr>
              <a:t>стабилност</a:t>
            </a:r>
            <a:r>
              <a:rPr lang="ru-RU" sz="2300" dirty="0">
                <a:latin typeface="Arial" panose="020B0604020202020204" pitchFamily="34" charset="0"/>
              </a:rPr>
              <a:t> на работните </a:t>
            </a:r>
            <a:r>
              <a:rPr lang="ru-RU" sz="2300" dirty="0" smtClean="0">
                <a:latin typeface="Arial" panose="020B0604020202020204" pitchFamily="34" charset="0"/>
              </a:rPr>
              <a:t>места.</a:t>
            </a:r>
            <a:r>
              <a:rPr lang="ru-RU" sz="500" dirty="0" smtClean="0">
                <a:latin typeface="Arial" panose="020B0604020202020204" pitchFamily="34" charset="0"/>
              </a:rPr>
              <a:t/>
            </a:r>
            <a:br>
              <a:rPr lang="ru-RU" sz="500" dirty="0" smtClean="0">
                <a:latin typeface="Arial" panose="020B0604020202020204" pitchFamily="34" charset="0"/>
              </a:rPr>
            </a:br>
            <a:r>
              <a:rPr lang="en-US" sz="2300" dirty="0">
                <a:latin typeface="Arial" panose="020B0604020202020204" pitchFamily="34" charset="0"/>
              </a:rPr>
              <a:t/>
            </a:r>
            <a:br>
              <a:rPr lang="en-US" sz="2300" dirty="0">
                <a:latin typeface="Arial" panose="020B0604020202020204" pitchFamily="34" charset="0"/>
              </a:rPr>
            </a:br>
            <a:r>
              <a:rPr lang="ru-RU" sz="2300" b="1" dirty="0" err="1" smtClean="0">
                <a:latin typeface="Arial" pitchFamily="34" charset="0"/>
                <a:cs typeface="Arial" pitchFamily="34" charset="0"/>
              </a:rPr>
              <a:t>Бенефициент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ОРИНДЖ ХОЛИДЕЙ ЕООД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>
                <a:latin typeface="Arial" pitchFamily="34" charset="0"/>
                <a:cs typeface="Arial" pitchFamily="34" charset="0"/>
              </a:rPr>
              <a:t/>
            </a:r>
            <a:br>
              <a:rPr lang="ru-RU" sz="2300" dirty="0">
                <a:latin typeface="Arial" pitchFamily="34" charset="0"/>
                <a:cs typeface="Arial" pitchFamily="34" charset="0"/>
              </a:rPr>
            </a:br>
            <a:r>
              <a:rPr lang="ru-RU" sz="2300" b="1" dirty="0">
                <a:latin typeface="Arial" pitchFamily="34" charset="0"/>
                <a:cs typeface="Arial" pitchFamily="34" charset="0"/>
              </a:rPr>
              <a:t>Обща </a:t>
            </a:r>
            <a:r>
              <a:rPr lang="ru-RU" sz="2300" b="1" dirty="0" err="1">
                <a:latin typeface="Arial" pitchFamily="34" charset="0"/>
                <a:cs typeface="Arial" pitchFamily="34" charset="0"/>
              </a:rPr>
              <a:t>стойност</a:t>
            </a:r>
            <a:r>
              <a:rPr lang="ru-RU" sz="2300" b="1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10 000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лв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., от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които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8 500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лв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европейско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и 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1 500 </a:t>
            </a:r>
            <a:r>
              <a:rPr lang="ru-RU" sz="2300" dirty="0" err="1" smtClean="0">
                <a:latin typeface="Arial" pitchFamily="34" charset="0"/>
                <a:cs typeface="Arial" pitchFamily="34" charset="0"/>
              </a:rPr>
              <a:t>лв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национално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съфинансиране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300" dirty="0" smtClean="0">
                <a:latin typeface="Arial" pitchFamily="34" charset="0"/>
                <a:cs typeface="Arial" pitchFamily="34" charset="0"/>
              </a:rPr>
            </a:br>
            <a:r>
              <a:rPr lang="ru-RU" sz="23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ru-RU" sz="2300" dirty="0" smtClean="0">
                <a:latin typeface="Arial" pitchFamily="34" charset="0"/>
                <a:cs typeface="Arial" pitchFamily="34" charset="0"/>
              </a:rPr>
            </a:b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Начало</a:t>
            </a:r>
            <a:r>
              <a:rPr lang="ru-RU" sz="2300" b="1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17.07.2020г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300" dirty="0">
                <a:latin typeface="Arial" pitchFamily="34" charset="0"/>
                <a:cs typeface="Arial" pitchFamily="34" charset="0"/>
              </a:rPr>
            </a:br>
            <a:r>
              <a:rPr lang="ru-RU" sz="2300" b="1" dirty="0">
                <a:latin typeface="Arial" pitchFamily="34" charset="0"/>
                <a:cs typeface="Arial" pitchFamily="34" charset="0"/>
              </a:rPr>
              <a:t>Край: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17.10.2020г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300" dirty="0">
                <a:latin typeface="Arial" pitchFamily="34" charset="0"/>
                <a:cs typeface="Arial" pitchFamily="34" charset="0"/>
              </a:rPr>
            </a:br>
            <a:r>
              <a:rPr lang="ru-RU" sz="2300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300" dirty="0">
                <a:latin typeface="Arial" pitchFamily="34" charset="0"/>
                <a:cs typeface="Arial" pitchFamily="34" charset="0"/>
              </a:rPr>
            </a:br>
            <a:endParaRPr lang="bg-BG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RDF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" t="641" r="525" b="-5193"/>
          <a:stretch>
            <a:fillRect/>
          </a:stretch>
        </p:blipFill>
        <p:spPr bwMode="auto">
          <a:xfrm>
            <a:off x="784177" y="408112"/>
            <a:ext cx="2736303" cy="290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1027" name="Picture 3" descr="logo-bg-cen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3574" y="142064424"/>
            <a:ext cx="4918722" cy="443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FAC9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946" y="264096"/>
            <a:ext cx="2921584" cy="263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03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</Words>
  <Application>Microsoft Office PowerPoint</Application>
  <PresentationFormat>Хартия A3 (297x420 мм)</PresentationFormat>
  <Paragraphs>2</Paragraphs>
  <Slides>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Проект: Договор №BG16RFOP002-2.073-4386-C01 за предоставяне на безвъзмездна финансова помощ по процедура  BG16RFOP002-2.073 „Подкрепа на микро и малки предприятия за преодоляване на икономическите последствия от пандемията COVID-19“ чрез Оперативна програма „Иновации и конкурентоспособност“ 2014-2020  Главна цел: Осигуряване на оперативен капитал за българските микро и малки предприятия за справяне с последиците от пандемията COVID-19. Постигане на положителен ефект за преодоляване на икономическите последствия от пандемията COVID-19 и стабилност на работните места.  Бенефициент: ОРИНДЖ ХОЛИДЕЙ ЕООД   Обща стойност: 10 000 лв., от които  8 500 лв.  европейско и  1 500 лв. национално съфинансиране.   Начало: 17.07.2020г. Край: 17.10.2020г.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и главна цел: ………………………………………………………..   Бенефициент:…………………………………   Обща стойност: ……………………………………..лв., от които………………….……..лв.  европейско и  …………..……………..лв. национално съфинансиране.   Начало: …………………..г. Край: ……………………...г.</dc:title>
  <dc:creator>iboychev</dc:creator>
  <cp:lastModifiedBy>!</cp:lastModifiedBy>
  <cp:revision>11</cp:revision>
  <cp:lastPrinted>2020-07-24T12:59:53Z</cp:lastPrinted>
  <dcterms:created xsi:type="dcterms:W3CDTF">2015-04-23T13:21:12Z</dcterms:created>
  <dcterms:modified xsi:type="dcterms:W3CDTF">2020-08-06T07:37:42Z</dcterms:modified>
</cp:coreProperties>
</file>